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9"/>
  </p:notesMasterIdLst>
  <p:handoutMasterIdLst>
    <p:handoutMasterId r:id="rId20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178" r:id="rId10"/>
    <p:sldId id="10189" r:id="rId11"/>
    <p:sldId id="10179" r:id="rId12"/>
    <p:sldId id="10164" r:id="rId13"/>
    <p:sldId id="10187" r:id="rId14"/>
    <p:sldId id="10165" r:id="rId15"/>
    <p:sldId id="10170" r:id="rId16"/>
    <p:sldId id="10188" r:id="rId17"/>
    <p:sldId id="10136" r:id="rId1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3 </a:t>
            </a:r>
            <a:r>
              <a:rPr lang="zh-CN" altLang="en-US" sz="5400" b="1" spc="600" dirty="0">
                <a:solidFill>
                  <a:schemeClr val="bg1"/>
                </a:solidFill>
              </a:rPr>
              <a:t>超级链接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526707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048046" y="1493028"/>
            <a:ext cx="10762658" cy="3170099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zh-CN" altLang="zh-CN" sz="2000" dirty="0"/>
              <a:t>列表表示网页元素之间的并列关系、先后次序或父子关系。列表包括定义列表、有序列表、无序列表，嵌套列表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&lt;dl&gt; &lt;/dl&gt;</a:t>
            </a:r>
            <a:r>
              <a:rPr lang="zh-CN" altLang="zh-CN" sz="2000" dirty="0"/>
              <a:t>用于定义列表，</a:t>
            </a:r>
            <a:r>
              <a:rPr lang="en-US" altLang="zh-CN" sz="2000" dirty="0"/>
              <a:t>&lt;dt&gt;</a:t>
            </a:r>
            <a:r>
              <a:rPr lang="zh-CN" altLang="zh-CN" sz="2000" dirty="0"/>
              <a:t>用于定义列表中的项目，即上层项，</a:t>
            </a:r>
            <a:r>
              <a:rPr lang="en-US" altLang="zh-CN" sz="2000" dirty="0"/>
              <a:t>&lt;</a:t>
            </a:r>
            <a:r>
              <a:rPr lang="en-US" altLang="zh-CN" sz="2000" dirty="0" err="1"/>
              <a:t>dd</a:t>
            </a:r>
            <a:r>
              <a:rPr lang="en-US" altLang="zh-CN" sz="2000" dirty="0"/>
              <a:t>&gt;</a:t>
            </a:r>
            <a:r>
              <a:rPr lang="zh-CN" altLang="zh-CN" sz="2000" dirty="0"/>
              <a:t>用于描述列表中的项目，即下层项。</a:t>
            </a:r>
          </a:p>
          <a:p>
            <a:r>
              <a:rPr lang="en-US" altLang="zh-CN" sz="2000" dirty="0"/>
              <a:t>&lt;</a:t>
            </a:r>
            <a:r>
              <a:rPr lang="en-US" altLang="zh-CN" sz="2000" dirty="0" err="1"/>
              <a:t>ol</a:t>
            </a:r>
            <a:r>
              <a:rPr lang="en-US" altLang="zh-CN" sz="2000" dirty="0"/>
              <a:t>&gt;&lt;/</a:t>
            </a:r>
            <a:r>
              <a:rPr lang="en-US" altLang="zh-CN" sz="2000" dirty="0" err="1"/>
              <a:t>ol</a:t>
            </a:r>
            <a:r>
              <a:rPr lang="en-US" altLang="zh-CN" sz="2000" dirty="0"/>
              <a:t>&gt;</a:t>
            </a:r>
            <a:r>
              <a:rPr lang="zh-CN" altLang="zh-CN" sz="2000" dirty="0"/>
              <a:t>用于定义有序列表，</a:t>
            </a:r>
            <a:r>
              <a:rPr lang="en-US" altLang="zh-CN" sz="2000" dirty="0"/>
              <a:t>&lt;li&gt;&lt;/li&gt;</a:t>
            </a:r>
            <a:r>
              <a:rPr lang="zh-CN" altLang="zh-CN" sz="2000" dirty="0"/>
              <a:t>用于描述列表中的项目</a:t>
            </a:r>
            <a:endParaRPr lang="en-US" altLang="zh-CN" sz="2000" dirty="0"/>
          </a:p>
          <a:p>
            <a:r>
              <a:rPr lang="en-US" altLang="zh-CN" sz="2000" dirty="0"/>
              <a:t>&lt;ul&gt;&lt;/ul&gt;</a:t>
            </a:r>
            <a:r>
              <a:rPr lang="zh-CN" altLang="zh-CN" sz="2000" dirty="0"/>
              <a:t>用于定义无序列表，</a:t>
            </a:r>
            <a:r>
              <a:rPr lang="en-US" altLang="zh-CN" sz="2000" dirty="0"/>
              <a:t>&lt;li&gt;&lt;/li&gt;</a:t>
            </a:r>
            <a:r>
              <a:rPr lang="zh-CN" altLang="zh-CN" sz="2000" dirty="0"/>
              <a:t>用于描述列表中的项目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zh-CN" sz="2000" dirty="0"/>
              <a:t>列表之间可以相互嵌套</a:t>
            </a:r>
            <a:r>
              <a:rPr lang="en-US" altLang="zh-CN" sz="2000" dirty="0"/>
              <a:t>,</a:t>
            </a:r>
            <a:r>
              <a:rPr lang="zh-CN" altLang="zh-CN" sz="2000" dirty="0"/>
              <a:t>可表示元素之间的父子上下级关系。</a:t>
            </a:r>
            <a:endParaRPr lang="en-US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8046" y="1001232"/>
            <a:ext cx="5439031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列表简介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0657C8F-9F08-4959-B874-CF1DCEDBA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9221" y="5545563"/>
            <a:ext cx="2116361" cy="12919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9D4B4C0-DB17-4342-8383-C7710FCC35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5376" y="5545563"/>
            <a:ext cx="1886312" cy="108724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797EAA6-C4FE-4096-B4E8-7FEF1ADE6E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4771" y="5545563"/>
            <a:ext cx="964656" cy="8559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8041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6"/>
                </a:solidFill>
              </a:rPr>
              <a:t>美食网</a:t>
            </a:r>
            <a:endParaRPr lang="en-US" altLang="zh-CN" sz="2400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任务实施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E61F96D-1500-4042-ABA6-B219F79C8E2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5023" y="1174390"/>
            <a:ext cx="5274310" cy="41249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7FAA582-C621-41D4-B3FC-06100734C66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874732" y="2077858"/>
            <a:ext cx="5274310" cy="425767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3E2F646-14A0-421C-B654-9EF671060F8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584440" y="3114040"/>
            <a:ext cx="5274310" cy="41186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3.5 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  <p:pic>
        <p:nvPicPr>
          <p:cNvPr id="2050" name="图片 1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008" y="3414692"/>
            <a:ext cx="7183955" cy="40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046" y="1970223"/>
            <a:ext cx="257333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557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/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/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/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34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644382" y="2128910"/>
            <a:ext cx="6717524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dirty="0"/>
              <a:t>几乎每个网页中都包含有链接，通过链接可实现网页之间的相互切换。本章重点介绍了超级链接，请灵活运用相关知识完成“美食网站”。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 </a:t>
            </a:r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46" y="2082256"/>
            <a:ext cx="3154303" cy="25481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410312" y="4721410"/>
            <a:ext cx="4245343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理解超级链接的基本知识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掌握链接</a:t>
            </a:r>
            <a:r>
              <a:rPr lang="en-US" altLang="zh-CN" sz="2400" dirty="0">
                <a:cs typeface="+mn-ea"/>
                <a:sym typeface="+mn-lt"/>
              </a:rPr>
              <a:t>&lt;a&gt;&lt;/a&gt;</a:t>
            </a:r>
            <a:r>
              <a:rPr lang="zh-CN" altLang="en-US" sz="2400" dirty="0">
                <a:cs typeface="+mn-ea"/>
                <a:sym typeface="+mn-lt"/>
              </a:rPr>
              <a:t>标签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掌握列表标签</a:t>
            </a:r>
            <a:r>
              <a:rPr lang="en-US" altLang="zh-CN" sz="2400" dirty="0">
                <a:cs typeface="+mn-ea"/>
                <a:sym typeface="+mn-lt"/>
              </a:rPr>
              <a:t>&lt;dl&gt;&lt;/d&gt;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>
                <a:cs typeface="+mn-ea"/>
                <a:sym typeface="+mn-lt"/>
              </a:rPr>
              <a:t>&lt;</a:t>
            </a:r>
            <a:r>
              <a:rPr lang="en-US" altLang="zh-CN" sz="2400" dirty="0" err="1">
                <a:cs typeface="+mn-ea"/>
                <a:sym typeface="+mn-lt"/>
              </a:rPr>
              <a:t>ol</a:t>
            </a:r>
            <a:r>
              <a:rPr lang="en-US" altLang="zh-CN" sz="2400" dirty="0">
                <a:cs typeface="+mn-ea"/>
                <a:sym typeface="+mn-lt"/>
              </a:rPr>
              <a:t>&gt;&lt;/</a:t>
            </a:r>
            <a:r>
              <a:rPr lang="en-US" altLang="zh-CN" sz="2400" dirty="0" err="1">
                <a:cs typeface="+mn-ea"/>
                <a:sym typeface="+mn-lt"/>
              </a:rPr>
              <a:t>ol</a:t>
            </a:r>
            <a:r>
              <a:rPr lang="en-US" altLang="zh-CN" sz="2400" dirty="0">
                <a:cs typeface="+mn-ea"/>
                <a:sym typeface="+mn-lt"/>
              </a:rPr>
              <a:t>&gt;</a:t>
            </a:r>
            <a:r>
              <a:rPr lang="zh-CN" altLang="en-US" sz="2400" dirty="0">
                <a:cs typeface="+mn-ea"/>
                <a:sym typeface="+mn-lt"/>
              </a:rPr>
              <a:t>和</a:t>
            </a:r>
            <a:r>
              <a:rPr lang="en-US" altLang="zh-CN" sz="2400" dirty="0">
                <a:cs typeface="+mn-ea"/>
                <a:sym typeface="+mn-lt"/>
              </a:rPr>
              <a:t>&lt;</a:t>
            </a:r>
            <a:r>
              <a:rPr lang="en-US" altLang="zh-CN" sz="2400" dirty="0" err="1">
                <a:cs typeface="+mn-ea"/>
                <a:sym typeface="+mn-lt"/>
              </a:rPr>
              <a:t>ul</a:t>
            </a:r>
            <a:r>
              <a:rPr lang="en-US" altLang="zh-CN" sz="2400" dirty="0">
                <a:cs typeface="+mn-ea"/>
                <a:sym typeface="+mn-lt"/>
              </a:rPr>
              <a:t>&gt;&lt;/</a:t>
            </a:r>
            <a:r>
              <a:rPr lang="en-US" altLang="zh-CN" sz="2400" dirty="0" err="1">
                <a:cs typeface="+mn-ea"/>
                <a:sym typeface="+mn-lt"/>
              </a:rPr>
              <a:t>ul</a:t>
            </a:r>
            <a:r>
              <a:rPr lang="en-US" altLang="zh-CN" sz="2400" dirty="0">
                <a:cs typeface="+mn-ea"/>
                <a:sym typeface="+mn-lt"/>
              </a:rPr>
              <a:t>&gt;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1386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灵活应用超级链接和列表相关知识，设计并制作完成“美食网”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03045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27051" y="3046120"/>
            <a:ext cx="4955402" cy="138640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endParaRPr lang="en-US" altLang="zh-CN" sz="24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/>
                </a:solidFill>
                <a:cs typeface="+mn-ea"/>
                <a:sym typeface="+mn-lt"/>
              </a:rPr>
              <a:t>链接标签</a:t>
            </a:r>
            <a:endParaRPr lang="en-US" altLang="zh-CN" sz="24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/>
                </a:solidFill>
                <a:cs typeface="+mn-ea"/>
                <a:sym typeface="+mn-lt"/>
              </a:rPr>
              <a:t>有序列表、无序列表、定义列表</a:t>
            </a:r>
            <a:endParaRPr lang="en-US" altLang="zh-CN" sz="24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106414" y="903957"/>
            <a:ext cx="7201008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链接简介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2084" y="1527842"/>
            <a:ext cx="9713983" cy="3108543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800" dirty="0"/>
              <a:t>	</a:t>
            </a:r>
            <a:r>
              <a:rPr lang="en-US" altLang="zh-CN" sz="2000" dirty="0"/>
              <a:t> </a:t>
            </a:r>
            <a:r>
              <a:rPr lang="zh-CN" altLang="zh-CN" sz="2400" dirty="0"/>
              <a:t>链接从</a:t>
            </a:r>
            <a:r>
              <a:rPr lang="en-US" altLang="zh-CN" sz="2400" dirty="0"/>
              <a:t>&lt;a&gt;</a:t>
            </a:r>
            <a:r>
              <a:rPr lang="zh-CN" altLang="zh-CN" sz="2400" dirty="0"/>
              <a:t>开始，</a:t>
            </a:r>
            <a:r>
              <a:rPr lang="en-US" altLang="zh-CN" sz="2400" dirty="0"/>
              <a:t>&lt;/a&gt;</a:t>
            </a:r>
            <a:r>
              <a:rPr lang="zh-CN" altLang="zh-CN" sz="2400" dirty="0"/>
              <a:t>结束。 元素的</a:t>
            </a:r>
            <a:r>
              <a:rPr lang="en-US" altLang="zh-CN" sz="2400" dirty="0"/>
              <a:t> </a:t>
            </a:r>
            <a:r>
              <a:rPr lang="en-US" altLang="zh-CN" sz="2400" dirty="0" err="1"/>
              <a:t>href</a:t>
            </a:r>
            <a:r>
              <a:rPr lang="en-US" altLang="zh-CN" sz="2400" dirty="0"/>
              <a:t> </a:t>
            </a:r>
            <a:r>
              <a:rPr lang="zh-CN" altLang="zh-CN" sz="2400" dirty="0"/>
              <a:t>属性可链接到一个目标地址，</a:t>
            </a:r>
            <a:r>
              <a:rPr lang="en-US" altLang="zh-CN" sz="2400" dirty="0"/>
              <a:t>target</a:t>
            </a:r>
            <a:r>
              <a:rPr lang="zh-CN" altLang="zh-CN" sz="2400" dirty="0"/>
              <a:t>为链接窗口打开的方式。</a:t>
            </a:r>
            <a:r>
              <a:rPr lang="en-US" altLang="zh-CN" sz="2400" dirty="0"/>
              <a:t>target</a:t>
            </a:r>
            <a:r>
              <a:rPr lang="zh-CN" altLang="zh-CN" sz="2400" dirty="0"/>
              <a:t>属性进行设置，取值分别为</a:t>
            </a:r>
            <a:r>
              <a:rPr lang="en-US" altLang="zh-CN" sz="2400" dirty="0"/>
              <a:t>_self</a:t>
            </a:r>
            <a:r>
              <a:rPr lang="zh-CN" altLang="zh-CN" sz="2400" dirty="0"/>
              <a:t>（默认）、</a:t>
            </a:r>
            <a:r>
              <a:rPr lang="en-US" altLang="zh-CN" sz="2400" dirty="0"/>
              <a:t>_blank</a:t>
            </a:r>
            <a:r>
              <a:rPr lang="zh-CN" altLang="zh-CN" sz="2400" dirty="0"/>
              <a:t>、</a:t>
            </a:r>
            <a:r>
              <a:rPr lang="en-US" altLang="zh-CN" sz="2400" dirty="0"/>
              <a:t>_top</a:t>
            </a:r>
            <a:r>
              <a:rPr lang="zh-CN" altLang="zh-CN" sz="2400" dirty="0"/>
              <a:t>、</a:t>
            </a:r>
            <a:r>
              <a:rPr lang="en-US" altLang="zh-CN" sz="2400" dirty="0"/>
              <a:t>_parent</a:t>
            </a:r>
            <a:r>
              <a:rPr lang="zh-CN" altLang="zh-CN" sz="2400" dirty="0"/>
              <a:t>。</a:t>
            </a:r>
          </a:p>
          <a:p>
            <a:r>
              <a:rPr lang="zh-CN" altLang="zh-CN" sz="2400" dirty="0"/>
              <a:t>“目标”下拉菜单中的选项如下：</a:t>
            </a:r>
          </a:p>
          <a:p>
            <a:pPr lvl="0"/>
            <a:r>
              <a:rPr lang="en-US" altLang="zh-CN" sz="2400" dirty="0"/>
              <a:t>_self </a:t>
            </a:r>
            <a:r>
              <a:rPr lang="zh-CN" altLang="zh-CN" sz="2400" dirty="0"/>
              <a:t>放在相同窗口中，自我覆盖（默认窗口无须指定）。</a:t>
            </a:r>
          </a:p>
          <a:p>
            <a:pPr lvl="0"/>
            <a:r>
              <a:rPr lang="en-US" altLang="zh-CN" sz="2400" dirty="0"/>
              <a:t>_blank</a:t>
            </a:r>
            <a:r>
              <a:rPr lang="zh-CN" altLang="zh-CN" sz="2400" dirty="0"/>
              <a:t>创建新窗口打开新页面。</a:t>
            </a:r>
          </a:p>
          <a:p>
            <a:pPr lvl="0"/>
            <a:r>
              <a:rPr lang="en-US" altLang="zh-CN" sz="2400" dirty="0"/>
              <a:t>_top</a:t>
            </a:r>
            <a:r>
              <a:rPr lang="zh-CN" altLang="zh-CN" sz="2400" dirty="0"/>
              <a:t>在浏览器的整个窗口打开，将会忽略所有的框架结构。</a:t>
            </a:r>
          </a:p>
          <a:p>
            <a:r>
              <a:rPr lang="en-US" altLang="zh-CN" sz="2400" dirty="0"/>
              <a:t>_parent</a:t>
            </a:r>
            <a:r>
              <a:rPr lang="zh-CN" altLang="zh-CN" sz="2400" dirty="0"/>
              <a:t>在上一级窗口打开，放到父框架集或包含该链接的框架窗口中。</a:t>
            </a:r>
            <a:endParaRPr lang="zh-CN" altLang="en-US" sz="2400" dirty="0"/>
          </a:p>
        </p:txBody>
      </p:sp>
      <p:pic>
        <p:nvPicPr>
          <p:cNvPr id="102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15" y="5105442"/>
            <a:ext cx="10505966" cy="89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链接状态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495340"/>
            <a:ext cx="12176218" cy="390709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dirty="0"/>
              <a:t>链接的状态是四种，具体如下：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/>
              <a:t>a:link - </a:t>
            </a:r>
            <a:r>
              <a:rPr lang="zh-CN" altLang="zh-CN" sz="2400" dirty="0"/>
              <a:t>正常，未访问过的链接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/>
              <a:t>a:visited - </a:t>
            </a:r>
            <a:r>
              <a:rPr lang="zh-CN" altLang="zh-CN" sz="2400" dirty="0"/>
              <a:t>用户已访问过的链接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/>
              <a:t>a:hover - </a:t>
            </a:r>
            <a:r>
              <a:rPr lang="zh-CN" altLang="zh-CN" sz="2400" dirty="0"/>
              <a:t>当用户鼠标放在链接上时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/>
              <a:t>a:active - </a:t>
            </a:r>
            <a:r>
              <a:rPr lang="zh-CN" altLang="zh-CN" sz="2400" dirty="0"/>
              <a:t>链接被点击激活的那一刻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当设置各个状态的样式时，</a:t>
            </a:r>
            <a:r>
              <a:rPr lang="en-US" altLang="zh-CN" sz="2400" dirty="0"/>
              <a:t>a:hover </a:t>
            </a:r>
            <a:r>
              <a:rPr lang="zh-CN" altLang="zh-CN" sz="2400" dirty="0"/>
              <a:t>必须跟在</a:t>
            </a:r>
            <a:r>
              <a:rPr lang="en-US" altLang="zh-CN" sz="2400" dirty="0"/>
              <a:t> a:link </a:t>
            </a:r>
            <a:r>
              <a:rPr lang="zh-CN" altLang="zh-CN" sz="2400" dirty="0"/>
              <a:t>和</a:t>
            </a:r>
            <a:r>
              <a:rPr lang="en-US" altLang="zh-CN" sz="2400" dirty="0"/>
              <a:t> a:visited</a:t>
            </a:r>
            <a:r>
              <a:rPr lang="zh-CN" altLang="zh-CN" sz="2400" dirty="0"/>
              <a:t>后面。设置顺序通常为</a:t>
            </a:r>
            <a:r>
              <a:rPr lang="en-US" altLang="zh-CN" sz="2400" dirty="0"/>
              <a:t>link</a:t>
            </a:r>
            <a:r>
              <a:rPr lang="zh-CN" altLang="zh-CN" sz="2400" dirty="0"/>
              <a:t>、</a:t>
            </a:r>
            <a:r>
              <a:rPr lang="en-US" altLang="zh-CN" sz="2400" dirty="0"/>
              <a:t>visited</a:t>
            </a:r>
            <a:r>
              <a:rPr lang="zh-CN" altLang="zh-CN" sz="2400" dirty="0"/>
              <a:t>、</a:t>
            </a:r>
            <a:r>
              <a:rPr lang="en-US" altLang="zh-CN" sz="2400" dirty="0"/>
              <a:t>hover</a:t>
            </a:r>
            <a:r>
              <a:rPr lang="zh-CN" altLang="zh-CN" sz="2400" dirty="0"/>
              <a:t>和</a:t>
            </a:r>
            <a:r>
              <a:rPr lang="en-US" altLang="zh-CN" sz="2400" dirty="0"/>
              <a:t>active</a:t>
            </a:r>
            <a:r>
              <a:rPr lang="zh-CN" altLang="zh-CN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7278603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684</Words>
  <Application>Microsoft Office PowerPoint</Application>
  <PresentationFormat>自定义</PresentationFormat>
  <Paragraphs>91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